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3C16F-D5A8-7D4B-AD41-D20DA80EE081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BDDD-E0C6-F949-8D60-C1CD3137E7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5BDDD-E0C6-F949-8D60-C1CD3137E79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5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2FC2F-3375-C14A-B35B-52F74670D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u="sng" dirty="0"/>
              <a:t>Ceres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32E0DA-1DFF-8246-83D3-7F4E6710F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Von:Hanna.J,Helen und Violeta</a:t>
            </a:r>
          </a:p>
        </p:txBody>
      </p:sp>
    </p:spTree>
    <p:extLst>
      <p:ext uri="{BB962C8B-B14F-4D97-AF65-F5344CB8AC3E}">
        <p14:creationId xmlns:p14="http://schemas.microsoft.com/office/powerpoint/2010/main" val="246886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CCF60-6D8F-2644-8446-B89E3FC4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419292"/>
            <a:ext cx="4602152" cy="1718225"/>
          </a:xfrm>
        </p:spPr>
        <p:txBody>
          <a:bodyPr>
            <a:normAutofit/>
          </a:bodyPr>
          <a:lstStyle/>
          <a:p>
            <a:r>
              <a:rPr lang="de-DE" sz="4100" u="sng">
                <a:latin typeface="Britannic Bold" panose="020B0903060703020204" pitchFamily="34" charset="77"/>
              </a:rPr>
              <a:t>Inhaltsverzeichnis 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07470E7-05B4-6A41-877F-C676ECC5A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3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D7FBD0-72DE-C340-9778-8534CB04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42" y="2312133"/>
            <a:ext cx="5642196" cy="3372629"/>
          </a:xfrm>
        </p:spPr>
        <p:txBody>
          <a:bodyPr>
            <a:normAutofit/>
          </a:bodyPr>
          <a:lstStyle/>
          <a:p>
            <a:r>
              <a:rPr lang="de-DE" sz="2500" dirty="0">
                <a:latin typeface="Britannic Bold" panose="020B0903060703020204" pitchFamily="34" charset="77"/>
                <a:cs typeface="Aharoni" panose="02010803020104030203" pitchFamily="2" charset="-79"/>
              </a:rPr>
              <a:t>Wer war Ceres</a:t>
            </a:r>
            <a:endParaRPr lang="en-US" sz="2500" dirty="0">
              <a:latin typeface="Britannic Bold" panose="020B0903060703020204" pitchFamily="34" charset="77"/>
              <a:cs typeface="Aharoni" panose="02010803020104030203" pitchFamily="2" charset="-79"/>
            </a:endParaRPr>
          </a:p>
          <a:p>
            <a:r>
              <a:rPr lang="en-US" sz="2500" dirty="0">
                <a:latin typeface="Britannic Bold" panose="020B0903060703020204" pitchFamily="34" charset="77"/>
                <a:cs typeface="Aharoni" panose="02010803020104030203" pitchFamily="2" charset="-79"/>
              </a:rPr>
              <a:t>Sage der Göttin</a:t>
            </a:r>
            <a:endParaRPr lang="de-DE" sz="2500" dirty="0">
              <a:latin typeface="Britannic Bold" panose="020B0903060703020204" pitchFamily="34" charset="77"/>
              <a:cs typeface="Aharoni" panose="02010803020104030203" pitchFamily="2" charset="-79"/>
            </a:endParaRPr>
          </a:p>
          <a:p>
            <a:r>
              <a:rPr lang="de-DE" sz="2500" dirty="0">
                <a:latin typeface="Britannic Bold" panose="020B0903060703020204" pitchFamily="34" charset="77"/>
                <a:cs typeface="Aharoni" panose="02010803020104030203" pitchFamily="2" charset="-79"/>
              </a:rPr>
              <a:t>Rolle der Göttin in der römischen Mythologie </a:t>
            </a:r>
          </a:p>
          <a:p>
            <a:r>
              <a:rPr lang="en-US" sz="2500" dirty="0">
                <a:latin typeface="Britannic Bold" panose="020B0903060703020204" pitchFamily="34" charset="77"/>
                <a:cs typeface="Aharoni" panose="02010803020104030203" pitchFamily="2" charset="-79"/>
              </a:rPr>
              <a:t>Die Attribute Ceres </a:t>
            </a:r>
          </a:p>
          <a:p>
            <a:r>
              <a:rPr lang="en-US" sz="2500" dirty="0">
                <a:latin typeface="Britannic Bold" panose="020B0903060703020204" pitchFamily="34" charset="77"/>
                <a:cs typeface="Aharoni" panose="02010803020104030203" pitchFamily="2" charset="-79"/>
              </a:rPr>
              <a:t>Quellen </a:t>
            </a:r>
            <a:endParaRPr lang="de-DE" sz="2500" dirty="0">
              <a:latin typeface="Britannic Bold" panose="020B0903060703020204" pitchFamily="34" charset="77"/>
              <a:cs typeface="Aharoni" panose="02010803020104030203" pitchFamily="2" charset="-79"/>
            </a:endParaRPr>
          </a:p>
          <a:p>
            <a:endParaRPr lang="de-DE" sz="2500" dirty="0">
              <a:latin typeface="Britannic Bold" panose="020B0903060703020204" pitchFamily="34" charset="7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736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4C345-381F-9145-BDB3-9F6C02B8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de-DE" u="sng" dirty="0">
                <a:latin typeface="Britannic Bold" panose="020B0903060703020204" pitchFamily="34" charset="77"/>
              </a:rPr>
              <a:t>Wer war Ceres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24AF52EF-2665-D74A-BAB1-C56AA719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3" y="1206902"/>
            <a:ext cx="3487606" cy="445700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D91DA-48C1-E747-82A9-0FE0F698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 fontScale="85000" lnSpcReduction="10000"/>
          </a:bodyPr>
          <a:lstStyle/>
          <a:p>
            <a:r>
              <a:rPr lang="de-DE" dirty="0">
                <a:latin typeface="Britannic Bold" panose="020B0903060703020204" pitchFamily="34" charset="77"/>
              </a:rPr>
              <a:t>Ceres-Mutter des Korns und der Ernte </a:t>
            </a:r>
          </a:p>
          <a:p>
            <a:r>
              <a:rPr lang="en-US" dirty="0">
                <a:latin typeface="Britannic Bold" panose="020B0903060703020204" pitchFamily="34" charset="77"/>
              </a:rPr>
              <a:t>Schützerin </a:t>
            </a:r>
            <a:r>
              <a:rPr lang="de-DE" dirty="0">
                <a:latin typeface="Britannic Bold" panose="020B0903060703020204" pitchFamily="34" charset="77"/>
              </a:rPr>
              <a:t>des Ackerbaus</a:t>
            </a:r>
          </a:p>
          <a:p>
            <a:r>
              <a:rPr lang="de-DE" dirty="0">
                <a:latin typeface="Britannic Bold" panose="020B0903060703020204" pitchFamily="34" charset="77"/>
              </a:rPr>
              <a:t>Sie war im alten Rom sehr wichtig </a:t>
            </a:r>
          </a:p>
          <a:p>
            <a:r>
              <a:rPr lang="de-DE" dirty="0">
                <a:latin typeface="Britannic Bold" panose="020B0903060703020204" pitchFamily="34" charset="77"/>
              </a:rPr>
              <a:t>Sie galt als die Grundlage von Rom,da Rom ursprünglich ein Landwirtschaftliches </a:t>
            </a:r>
            <a:r>
              <a:rPr lang="en-US" dirty="0">
                <a:latin typeface="Britannic Bold" panose="020B0903060703020204" pitchFamily="34" charset="77"/>
              </a:rPr>
              <a:t>Gebiet </a:t>
            </a:r>
            <a:r>
              <a:rPr lang="de-DE" dirty="0">
                <a:latin typeface="Britannic Bold" panose="020B0903060703020204" pitchFamily="34" charset="77"/>
              </a:rPr>
              <a:t>war </a:t>
            </a:r>
          </a:p>
          <a:p>
            <a:r>
              <a:rPr lang="de-DE" dirty="0">
                <a:latin typeface="Britannic Bold" panose="020B0903060703020204" pitchFamily="34" charset="77"/>
              </a:rPr>
              <a:t>Aussehen:goldblonde Haare(offen getragen/geflochten),trug Füllhorn</a:t>
            </a:r>
          </a:p>
          <a:p>
            <a:r>
              <a:rPr lang="en-US" dirty="0">
                <a:latin typeface="Britannic Bold" panose="020B0903060703020204" pitchFamily="34" charset="77"/>
              </a:rPr>
              <a:t>Ursprünglich Bedeutung erschließt in ihrem Namen</a:t>
            </a:r>
          </a:p>
          <a:p>
            <a:r>
              <a:rPr lang="en-US" dirty="0">
                <a:latin typeface="Britannic Bold" panose="020B0903060703020204" pitchFamily="34" charset="77"/>
              </a:rPr>
              <a:t>Crescere –wachsen</a:t>
            </a:r>
          </a:p>
          <a:p>
            <a:r>
              <a:rPr lang="en-US" dirty="0">
                <a:latin typeface="Britannic Bold" panose="020B0903060703020204" pitchFamily="34" charset="77"/>
              </a:rPr>
              <a:t>Creare-wählen</a:t>
            </a:r>
          </a:p>
          <a:p>
            <a:r>
              <a:rPr lang="en-US" dirty="0">
                <a:latin typeface="Britannic Bold" panose="020B0903060703020204" pitchFamily="34" charset="77"/>
              </a:rPr>
              <a:t>Cernere-entscheiden</a:t>
            </a:r>
            <a:endParaRPr lang="de-DE" dirty="0"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154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4EFB6-7233-4840-980B-2FCF020C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"/>
            <a:ext cx="10058400" cy="1371600"/>
          </a:xfrm>
        </p:spPr>
        <p:txBody>
          <a:bodyPr/>
          <a:lstStyle/>
          <a:p>
            <a:r>
              <a:rPr lang="en-US" u="sng" dirty="0">
                <a:latin typeface="Britannic Bold" panose="020B0903060703020204" pitchFamily="34" charset="77"/>
              </a:rPr>
              <a:t>Sage der Göttin</a:t>
            </a:r>
            <a:endParaRPr lang="de-DE" u="sng" dirty="0">
              <a:latin typeface="Britannic Bold" panose="020B0903060703020204" pitchFamily="34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5FD29E-7DFB-7147-A8C1-4B496E6C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8" y="1463040"/>
            <a:ext cx="10058400" cy="3931920"/>
          </a:xfrm>
        </p:spPr>
        <p:txBody>
          <a:bodyPr>
            <a:noAutofit/>
          </a:bodyPr>
          <a:lstStyle/>
          <a:p>
            <a:r>
              <a:rPr lang="en-US" sz="2100" dirty="0">
                <a:latin typeface="Britannic Bold" panose="020B0903060703020204" pitchFamily="34" charset="77"/>
              </a:rPr>
              <a:t>Proserpina Tochter von Ceres und Jupiter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Entführt beim Blumen pflücken von Pluto 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Sie wurde die Königin 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Ceres suchte ihre Tochter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Durch die Trauer—&gt;Naturkatastrophen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Zog Lebenskraft von der Erde  zurück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Ernte verderben 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Jupiter gab Einverständnis sie zu befreien 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Pluto gab Proserpina Granatapfel Kerne (Speise der Toten)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Proserpina Hälfte des Jahres bei ihrer Mutter</a:t>
            </a:r>
          </a:p>
          <a:p>
            <a:r>
              <a:rPr lang="en-US" sz="2100" dirty="0">
                <a:latin typeface="Britannic Bold" panose="020B0903060703020204" pitchFamily="34" charset="77"/>
              </a:rPr>
              <a:t>Sechs Monate mit Pluto in der Unterwelt herrschen</a:t>
            </a:r>
          </a:p>
          <a:p>
            <a:endParaRPr lang="en-US" sz="2100" dirty="0">
              <a:latin typeface="Britannic Bold" panose="020B0903060703020204" pitchFamily="34" charset="77"/>
            </a:endParaRPr>
          </a:p>
          <a:p>
            <a:endParaRPr lang="en-US" sz="2100" dirty="0">
              <a:latin typeface="Britannic Bold" panose="020B0903060703020204" pitchFamily="34" charset="77"/>
            </a:endParaRPr>
          </a:p>
          <a:p>
            <a:endParaRPr lang="de-DE" sz="2100" dirty="0">
              <a:latin typeface="Britannic Bold" panose="020B0903060703020204" pitchFamily="34" charset="77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E943169E-466B-6241-B8CE-E568AE0A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390" y="834692"/>
            <a:ext cx="29210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5D80F-9EE4-1341-B9C3-A7D00423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80" y="448829"/>
            <a:ext cx="10417320" cy="1861807"/>
          </a:xfrm>
        </p:spPr>
        <p:txBody>
          <a:bodyPr>
            <a:normAutofit/>
          </a:bodyPr>
          <a:lstStyle/>
          <a:p>
            <a:r>
              <a:rPr lang="de-DE" u="sng" dirty="0">
                <a:latin typeface="Britannic Bold" panose="020B0903060703020204" pitchFamily="34" charset="77"/>
              </a:rPr>
              <a:t>Rolle der Göttin in der römischen Mythologie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4D948-D326-C14E-8FCF-6BDDCC60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80" y="2144623"/>
            <a:ext cx="10058400" cy="3931920"/>
          </a:xfrm>
        </p:spPr>
        <p:txBody>
          <a:bodyPr/>
          <a:lstStyle/>
          <a:p>
            <a:r>
              <a:rPr lang="de-DE" dirty="0">
                <a:latin typeface="Britannic Bold" panose="020B0903060703020204" pitchFamily="34" charset="77"/>
              </a:rPr>
              <a:t>Römische göttin des Ackerbaus,der Fruchtbarkeit und Gesetzgeberin</a:t>
            </a:r>
          </a:p>
          <a:p>
            <a:r>
              <a:rPr lang="de-DE" dirty="0">
                <a:latin typeface="Britannic Bold" panose="020B0903060703020204" pitchFamily="34" charset="77"/>
              </a:rPr>
              <a:t>Heiliges Tier:Schwein </a:t>
            </a:r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da </a:t>
            </a:r>
            <a:r>
              <a:rPr lang="en-US" dirty="0">
                <a:latin typeface="Britannic Bold" panose="020B0903060703020204" pitchFamily="34" charset="77"/>
                <a:sym typeface="Wingdings" pitchFamily="2" charset="2"/>
              </a:rPr>
              <a:t>diese </a:t>
            </a:r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den Boden aufwühlen so das die Menschen nur die Körner </a:t>
            </a:r>
            <a:r>
              <a:rPr lang="en-US" dirty="0">
                <a:latin typeface="Britannic Bold" panose="020B0903060703020204" pitchFamily="34" charset="77"/>
                <a:sym typeface="Wingdings" pitchFamily="2" charset="2"/>
              </a:rPr>
              <a:t>einsähen</a:t>
            </a:r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 müssen</a:t>
            </a:r>
          </a:p>
          <a:p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Kennt sich mit Heilkräuter aus</a:t>
            </a:r>
          </a:p>
          <a:p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Göttin der Ehe</a:t>
            </a:r>
          </a:p>
          <a:p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Kümmert sich um die Rechte der Frau</a:t>
            </a:r>
          </a:p>
          <a:p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Sollte ein Mann sich scheiden lassen,muss er ein Teil seines Reichtums an Ceres und die Frau geben</a:t>
            </a:r>
          </a:p>
          <a:p>
            <a:r>
              <a:rPr lang="de-DE" dirty="0">
                <a:latin typeface="Britannic Bold" panose="020B0903060703020204" pitchFamily="34" charset="77"/>
                <a:sym typeface="Wingdings" pitchFamily="2" charset="2"/>
              </a:rPr>
              <a:t>Ernte Dankfests für sie </a:t>
            </a:r>
            <a:endParaRPr lang="de-DE" dirty="0"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244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2D0DD-5522-A34F-843E-5AC7A553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Britannic Bold" panose="020B0903060703020204" pitchFamily="34" charset="77"/>
              </a:rPr>
              <a:t>Die Attribute Ceres </a:t>
            </a:r>
            <a:endParaRPr lang="de-DE" u="sng" dirty="0">
              <a:latin typeface="Britannic Bold" panose="020B0903060703020204" pitchFamily="34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D8A8EF-2AC6-1549-96AB-4B3DDBDC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088795" cy="3931920"/>
          </a:xfrm>
        </p:spPr>
        <p:txBody>
          <a:bodyPr>
            <a:normAutofit/>
          </a:bodyPr>
          <a:lstStyle/>
          <a:p>
            <a:r>
              <a:rPr lang="de-DE" sz="2200" b="0" i="0" u="none" strike="noStrike" dirty="0">
                <a:solidFill>
                  <a:srgbClr val="202122"/>
                </a:solidFill>
                <a:effectLst/>
                <a:latin typeface="Britannic Bold" panose="020B0903060703020204" pitchFamily="34" charset="77"/>
              </a:rPr>
              <a:t>Früchte, Fackel, Schlange, Ährenkranz oder Ährengarbe sowie Ameisen</a:t>
            </a:r>
          </a:p>
          <a:p>
            <a:r>
              <a:rPr lang="de-DE" sz="2200" b="0" i="0" u="none" strike="noStrike" dirty="0">
                <a:solidFill>
                  <a:srgbClr val="202122"/>
                </a:solidFill>
                <a:effectLst/>
                <a:latin typeface="Britannic Bold" panose="020B0903060703020204" pitchFamily="34" charset="77"/>
              </a:rPr>
              <a:t>Ihr waren auch der Mohn und das </a:t>
            </a:r>
            <a:r>
              <a:rPr lang="de-DE" sz="2200" b="0" i="0" u="none" strike="noStrike">
                <a:solidFill>
                  <a:srgbClr val="202122"/>
                </a:solidFill>
                <a:effectLst/>
                <a:latin typeface="Britannic Bold" panose="020B0903060703020204" pitchFamily="34" charset="77"/>
              </a:rPr>
              <a:t>Schwein Heilig</a:t>
            </a:r>
            <a:endParaRPr lang="de-DE" sz="2200" b="0" i="0" u="none" strike="noStrike" dirty="0">
              <a:solidFill>
                <a:srgbClr val="202122"/>
              </a:solidFill>
              <a:effectLst/>
              <a:latin typeface="Britannic Bold" panose="020B0903060703020204" pitchFamily="34" charset="77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467A3A82-E1FC-3641-8A9E-15DCA5FDD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29" y="1535527"/>
            <a:ext cx="3552371" cy="43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7EE6-0B22-2248-840A-FB28738C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Britannic Bold" panose="020B0903060703020204" pitchFamily="34" charset="77"/>
              </a:rPr>
              <a:t>Quellen</a:t>
            </a:r>
            <a:endParaRPr lang="de-DE" u="sng" dirty="0">
              <a:latin typeface="Britannic Bold" panose="020B0903060703020204" pitchFamily="34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B456B-300A-264B-8888-609DE40C1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.SFUI-Semibold"/>
              </a:rPr>
              <a:t>https://www.kraeuterweisheiten.de/goettinnen/</a:t>
            </a:r>
            <a:r>
              <a:rPr lang="de-DE" b="0" i="0" dirty="0" err="1">
                <a:effectLst/>
                <a:latin typeface=".SFUI-Semibold"/>
              </a:rPr>
              <a:t>245-ceres.html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.SFUI-Semibold"/>
              </a:rPr>
              <a:t>30.09.2021</a:t>
            </a:r>
            <a:endParaRPr lang="de-DE" dirty="0">
              <a:effectLst/>
              <a:latin typeface=".AppleSystemUIFont"/>
            </a:endParaRPr>
          </a:p>
          <a:p>
            <a:br>
              <a:rPr lang="de-DE" dirty="0">
                <a:effectLst/>
                <a:latin typeface=".AppleSystemUIFont"/>
              </a:rPr>
            </a:b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.SFUI-Semibold"/>
              </a:rPr>
              <a:t>http://</a:t>
            </a:r>
            <a:r>
              <a:rPr lang="de-DE" b="0" i="0" dirty="0" err="1">
                <a:effectLst/>
                <a:latin typeface=".SFUI-Semibold"/>
              </a:rPr>
              <a:t>www.roemische</a:t>
            </a:r>
            <a:r>
              <a:rPr lang="de-DE" b="0" i="0" dirty="0">
                <a:effectLst/>
                <a:latin typeface=".SFUI-Semibold"/>
              </a:rPr>
              <a:t>-</a:t>
            </a:r>
            <a:r>
              <a:rPr lang="de-DE" b="0" i="0" dirty="0" err="1">
                <a:effectLst/>
                <a:latin typeface=".SFUI-Semibold"/>
              </a:rPr>
              <a:t>goetter.net</a:t>
            </a:r>
            <a:r>
              <a:rPr lang="de-DE" b="0" i="0" dirty="0">
                <a:effectLst/>
                <a:latin typeface=".SFUI-Semibold"/>
              </a:rPr>
              <a:t>/</a:t>
            </a:r>
            <a:r>
              <a:rPr lang="de-DE" b="0" i="0" dirty="0" err="1">
                <a:effectLst/>
                <a:latin typeface=".SFUI-Semibold"/>
              </a:rPr>
              <a:t>ceres.shtml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.SFUI-Semibold"/>
              </a:rPr>
              <a:t>30.09.2021</a:t>
            </a:r>
            <a:endParaRPr lang="de-DE" dirty="0">
              <a:effectLst/>
              <a:latin typeface=".AppleSystemUIFont"/>
            </a:endParaRPr>
          </a:p>
          <a:p>
            <a:br>
              <a:rPr lang="de-DE" dirty="0">
                <a:effectLst/>
                <a:latin typeface=".AppleSystemUIFont"/>
              </a:rPr>
            </a:b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.SFUI-Semibold"/>
              </a:rPr>
              <a:t>https://</a:t>
            </a:r>
            <a:r>
              <a:rPr lang="de-DE" b="0" i="0" dirty="0" err="1">
                <a:effectLst/>
                <a:latin typeface=".SFUI-Semibold"/>
              </a:rPr>
              <a:t>www.jewiki.net</a:t>
            </a:r>
            <a:r>
              <a:rPr lang="de-DE" b="0" i="0" dirty="0">
                <a:effectLst/>
                <a:latin typeface=".SFUI-Semibold"/>
              </a:rPr>
              <a:t>/wiki/Ceres_(Mythologie)</a:t>
            </a:r>
            <a:endParaRPr lang="de-DE" dirty="0">
              <a:effectLst/>
              <a:latin typeface=".AppleSystemUIFont"/>
            </a:endParaRPr>
          </a:p>
          <a:p>
            <a:r>
              <a:rPr lang="de-DE" b="0" i="0" dirty="0">
                <a:effectLst/>
                <a:latin typeface=".SFUI-Semibold"/>
              </a:rPr>
              <a:t>30.09.2021</a:t>
            </a:r>
            <a:endParaRPr lang="de-DE" dirty="0">
              <a:effectLst/>
              <a:latin typeface=".AppleSystemUIFon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962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EF90AD81693D47B9255ABF7911CA7C" ma:contentTypeVersion="4" ma:contentTypeDescription="Ein neues Dokument erstellen." ma:contentTypeScope="" ma:versionID="74991804865a89a5297c5f4fd40cc882">
  <xsd:schema xmlns:xsd="http://www.w3.org/2001/XMLSchema" xmlns:xs="http://www.w3.org/2001/XMLSchema" xmlns:p="http://schemas.microsoft.com/office/2006/metadata/properties" xmlns:ns2="a1490ccf-d679-411b-b30c-81e14aa4f6d6" xmlns:ns3="6642feba-c3ee-403f-a96b-dcd49069c977" targetNamespace="http://schemas.microsoft.com/office/2006/metadata/properties" ma:root="true" ma:fieldsID="8cadfafb8fad53dc2e2095becaf4f4d6" ns2:_="" ns3:_="">
    <xsd:import namespace="a1490ccf-d679-411b-b30c-81e14aa4f6d6"/>
    <xsd:import namespace="6642feba-c3ee-403f-a96b-dcd49069c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90ccf-d679-411b-b30c-81e14aa4f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2feba-c3ee-403f-a96b-dcd49069c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6A6E08-E851-4FF3-98B7-D8D71CB295D0}"/>
</file>

<file path=customXml/itemProps2.xml><?xml version="1.0" encoding="utf-8"?>
<ds:datastoreItem xmlns:ds="http://schemas.openxmlformats.org/officeDocument/2006/customXml" ds:itemID="{F1725505-EC47-4CC8-8FF3-362D38BC69B2}"/>
</file>

<file path=customXml/itemProps3.xml><?xml version="1.0" encoding="utf-8"?>
<ds:datastoreItem xmlns:ds="http://schemas.openxmlformats.org/officeDocument/2006/customXml" ds:itemID="{2EEFC9D6-CCA8-4392-BBCE-76BCB6A1E16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7</Slides>
  <Notes>1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Savon</vt:lpstr>
      <vt:lpstr>Ceres</vt:lpstr>
      <vt:lpstr>Inhaltsverzeichnis </vt:lpstr>
      <vt:lpstr>Wer war Ceres</vt:lpstr>
      <vt:lpstr>Sage der Göttin</vt:lpstr>
      <vt:lpstr>Rolle der Göttin in der römischen Mythologie </vt:lpstr>
      <vt:lpstr>Die Attribute Ceres 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Ceres</dc:title>
  <dc:creator>helenh3456</dc:creator>
  <cp:lastModifiedBy>helenh3456</cp:lastModifiedBy>
  <cp:revision>9</cp:revision>
  <dcterms:created xsi:type="dcterms:W3CDTF">2021-09-30T08:49:01Z</dcterms:created>
  <dcterms:modified xsi:type="dcterms:W3CDTF">2021-10-07T08:15:55Z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0x010100FFEF90AD81693D47B9255ABF7911CA7C</vt:lpwstr>
  </property>
</Properties>
</file>